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1294" r:id="rId5"/>
    <p:sldId id="1301" r:id="rId6"/>
    <p:sldId id="1297" r:id="rId7"/>
    <p:sldId id="1302" r:id="rId8"/>
    <p:sldId id="1291" r:id="rId9"/>
    <p:sldId id="1306" r:id="rId10"/>
    <p:sldId id="1293" r:id="rId11"/>
    <p:sldId id="1308" r:id="rId12"/>
    <p:sldId id="1309" r:id="rId13"/>
    <p:sldId id="1305" r:id="rId14"/>
  </p:sldIdLst>
  <p:sldSz cx="12192000" cy="6858000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416"/>
    <a:srgbClr val="FAF9DC"/>
    <a:srgbClr val="7F7F87"/>
    <a:srgbClr val="7F7F7F"/>
    <a:srgbClr val="7F7FA0"/>
    <a:srgbClr val="7F7F92"/>
    <a:srgbClr val="5F5F5F"/>
    <a:srgbClr val="949494"/>
    <a:srgbClr val="00529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6" autoAdjust="0"/>
    <p:restoredTop sz="95183" autoAdjust="0"/>
  </p:normalViewPr>
  <p:slideViewPr>
    <p:cSldViewPr snapToGrid="0">
      <p:cViewPr varScale="1">
        <p:scale>
          <a:sx n="62" d="100"/>
          <a:sy n="62" d="100"/>
        </p:scale>
        <p:origin x="72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0"/>
    </p:cViewPr>
  </p:sorterViewPr>
  <p:notesViewPr>
    <p:cSldViewPr snapToGrid="0">
      <p:cViewPr varScale="1">
        <p:scale>
          <a:sx n="65" d="100"/>
          <a:sy n="65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 per customer segment YTD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C73-4BA0-B7DF-65A7D0EAE4A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73-4BA0-B7DF-65A7D0EAE4A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73-4BA0-B7DF-65A7D0EAE4A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C73-4BA0-B7DF-65A7D0EAE4A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73-4BA0-B7DF-65A7D0EAE4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Industrial</c:v>
                </c:pt>
                <c:pt idx="1">
                  <c:v>Communication</c:v>
                </c:pt>
                <c:pt idx="2">
                  <c:v>Medtech</c:v>
                </c:pt>
                <c:pt idx="3">
                  <c:v>Defence</c:v>
                </c:pt>
                <c:pt idx="4">
                  <c:v>High-end consumer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901</c:v>
                </c:pt>
                <c:pt idx="1">
                  <c:v>196</c:v>
                </c:pt>
                <c:pt idx="2">
                  <c:v>203</c:v>
                </c:pt>
                <c:pt idx="3">
                  <c:v>71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3-4BA0-B7DF-65A7D0EAE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26791519639211"/>
          <c:y val="0.26519076734700953"/>
          <c:w val="0.20153292558505265"/>
          <c:h val="0.44539945403604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5640546247724"/>
          <c:y val="8.4678185132229508E-2"/>
          <c:w val="0.70508718907504553"/>
          <c:h val="0.814009888562665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 per customer segment YTD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6-42D0-9311-C2C2143DA8C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6-42D0-9311-C2C2143DA8C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6-42D0-9311-C2C2143DA8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D6-42D0-9311-C2C2143DA8C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D6-42D0-9311-C2C2143DA8C9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142562D-50E3-489C-889A-0797C9D88EF4}" type="VALUE">
                      <a:rPr lang="en-US" baseline="0">
                        <a:solidFill>
                          <a:schemeClr val="bg1"/>
                        </a:solidFill>
                      </a:rPr>
                      <a:pPr algn="l">
                        <a:defRPr sz="1197" b="1" i="0" u="none" strike="noStrike" kern="1200" baseline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7288977933479747E-2"/>
                      <c:h val="3.81467130897938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D6-42D0-9311-C2C2143DA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Industrial</c:v>
                </c:pt>
                <c:pt idx="1">
                  <c:v>Communication</c:v>
                </c:pt>
                <c:pt idx="2">
                  <c:v>Medtech</c:v>
                </c:pt>
                <c:pt idx="3">
                  <c:v>Defence</c:v>
                </c:pt>
                <c:pt idx="4">
                  <c:v>High end consumer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804</c:v>
                </c:pt>
                <c:pt idx="1">
                  <c:v>223</c:v>
                </c:pt>
                <c:pt idx="2">
                  <c:v>124</c:v>
                </c:pt>
                <c:pt idx="3">
                  <c:v>95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D6-42D0-9311-C2C2143DA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noProof="0" dirty="0">
                <a:solidFill>
                  <a:schemeClr val="bg1">
                    <a:lumMod val="10000"/>
                  </a:schemeClr>
                </a:solidFill>
              </a:rPr>
              <a:t>Sales 2013 – 2020 YTD (MSEK</a:t>
            </a:r>
            <a:r>
              <a:rPr lang="sv-SE" sz="1600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95997792027569"/>
          <c:y val="0.13821593519087449"/>
          <c:w val="0.84162647090686793"/>
          <c:h val="0.72596383848506629"/>
        </c:manualLayout>
      </c:layout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Sales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Blad1!$B$1:$AC$1</c:f>
              <c:strCache>
                <c:ptCount val="28"/>
                <c:pt idx="0">
                  <c:v>4Q13</c:v>
                </c:pt>
                <c:pt idx="1">
                  <c:v>1Q14</c:v>
                </c:pt>
                <c:pt idx="2">
                  <c:v>2Q14</c:v>
                </c:pt>
                <c:pt idx="3">
                  <c:v>3Q14</c:v>
                </c:pt>
                <c:pt idx="4">
                  <c:v>4Q14</c:v>
                </c:pt>
                <c:pt idx="5">
                  <c:v>1Q15</c:v>
                </c:pt>
                <c:pt idx="6">
                  <c:v>2Q15</c:v>
                </c:pt>
                <c:pt idx="7">
                  <c:v>3Q15</c:v>
                </c:pt>
                <c:pt idx="8">
                  <c:v>4Q15</c:v>
                </c:pt>
                <c:pt idx="9">
                  <c:v>1Q16</c:v>
                </c:pt>
                <c:pt idx="10">
                  <c:v>2Q16</c:v>
                </c:pt>
                <c:pt idx="11">
                  <c:v>3Q16</c:v>
                </c:pt>
                <c:pt idx="12">
                  <c:v>4Q16</c:v>
                </c:pt>
                <c:pt idx="13">
                  <c:v>1Q17</c:v>
                </c:pt>
                <c:pt idx="14">
                  <c:v>2Q17</c:v>
                </c:pt>
                <c:pt idx="15">
                  <c:v>3Q17</c:v>
                </c:pt>
                <c:pt idx="16">
                  <c:v>4Q17</c:v>
                </c:pt>
                <c:pt idx="17">
                  <c:v>1Q18</c:v>
                </c:pt>
                <c:pt idx="18">
                  <c:v>2Q18</c:v>
                </c:pt>
                <c:pt idx="19">
                  <c:v>3Q18</c:v>
                </c:pt>
                <c:pt idx="20">
                  <c:v>4Q18</c:v>
                </c:pt>
                <c:pt idx="21">
                  <c:v>1Q19</c:v>
                </c:pt>
                <c:pt idx="22">
                  <c:v> 2Q19</c:v>
                </c:pt>
                <c:pt idx="23">
                  <c:v> 3Q19</c:v>
                </c:pt>
                <c:pt idx="24">
                  <c:v>4Q19</c:v>
                </c:pt>
                <c:pt idx="25">
                  <c:v>1Q20</c:v>
                </c:pt>
                <c:pt idx="26">
                  <c:v> 2Q20</c:v>
                </c:pt>
                <c:pt idx="27">
                  <c:v>3Q20</c:v>
                </c:pt>
              </c:strCache>
            </c:strRef>
          </c:cat>
          <c:val>
            <c:numRef>
              <c:f>Blad1!$B$2:$AC$2</c:f>
              <c:numCache>
                <c:formatCode>#,##0.0</c:formatCode>
                <c:ptCount val="28"/>
                <c:pt idx="0">
                  <c:v>906.97499099510787</c:v>
                </c:pt>
                <c:pt idx="1">
                  <c:v>925.05120366078745</c:v>
                </c:pt>
                <c:pt idx="2">
                  <c:v>936.48169759718735</c:v>
                </c:pt>
                <c:pt idx="3">
                  <c:v>971.21672373649233</c:v>
                </c:pt>
                <c:pt idx="4">
                  <c:v>964.02173909450937</c:v>
                </c:pt>
                <c:pt idx="5">
                  <c:v>1006.470060243122</c:v>
                </c:pt>
                <c:pt idx="6">
                  <c:v>1038.4269162682219</c:v>
                </c:pt>
                <c:pt idx="7">
                  <c:v>1064.3800619169169</c:v>
                </c:pt>
                <c:pt idx="8">
                  <c:v>1121.500122486</c:v>
                </c:pt>
                <c:pt idx="9">
                  <c:v>1125.2738518722001</c:v>
                </c:pt>
                <c:pt idx="10">
                  <c:v>1128.1848210953001</c:v>
                </c:pt>
                <c:pt idx="11">
                  <c:v>1115.05390922232</c:v>
                </c:pt>
                <c:pt idx="12">
                  <c:v>1098.0800226156482</c:v>
                </c:pt>
                <c:pt idx="13">
                  <c:v>1096.109055409448</c:v>
                </c:pt>
                <c:pt idx="14">
                  <c:v>1122.0958555463478</c:v>
                </c:pt>
                <c:pt idx="15" formatCode="General">
                  <c:v>1138.9000000000001</c:v>
                </c:pt>
                <c:pt idx="16" formatCode="General">
                  <c:v>1175.7</c:v>
                </c:pt>
                <c:pt idx="17" formatCode="General">
                  <c:v>1206.5999999999999</c:v>
                </c:pt>
                <c:pt idx="18" formatCode="General">
                  <c:v>1248.7</c:v>
                </c:pt>
                <c:pt idx="19" formatCode="General">
                  <c:v>1307.0999999999999</c:v>
                </c:pt>
                <c:pt idx="20" formatCode="General">
                  <c:v>1378.6</c:v>
                </c:pt>
                <c:pt idx="21" formatCode="General">
                  <c:v>1476</c:v>
                </c:pt>
                <c:pt idx="22" formatCode="General">
                  <c:v>1563</c:v>
                </c:pt>
                <c:pt idx="23" formatCode="General">
                  <c:v>1674</c:v>
                </c:pt>
                <c:pt idx="24" formatCode="General">
                  <c:v>1760</c:v>
                </c:pt>
                <c:pt idx="25" formatCode="General">
                  <c:v>1830</c:v>
                </c:pt>
                <c:pt idx="26" formatCode="General">
                  <c:v>1880</c:v>
                </c:pt>
                <c:pt idx="27" formatCode="General">
                  <c:v>1892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16-435D-80A5-4AC306916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860600"/>
        <c:axId val="1"/>
      </c:lineChart>
      <c:catAx>
        <c:axId val="156860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0"/>
          <c:min val="8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99" baseline="0"/>
            </a:pPr>
            <a:endParaRPr lang="sv-SE"/>
          </a:p>
        </c:txPr>
        <c:crossAx val="156860600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ln>
      <a:solidFill>
        <a:srgbClr val="050416"/>
      </a:solidFill>
    </a:ln>
  </c:spPr>
  <c:txPr>
    <a:bodyPr/>
    <a:lstStyle/>
    <a:p>
      <a:pPr>
        <a:defRPr sz="1799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noProof="0" dirty="0">
                <a:solidFill>
                  <a:schemeClr val="bg1">
                    <a:lumMod val="10000"/>
                  </a:schemeClr>
                </a:solidFill>
              </a:rPr>
              <a:t>Operating Margin 2013 – 2020 YTD*</a:t>
            </a:r>
          </a:p>
        </c:rich>
      </c:tx>
      <c:layout>
        <c:manualLayout>
          <c:xMode val="edge"/>
          <c:yMode val="edge"/>
          <c:x val="0.15207118452563423"/>
          <c:y val="3.24281588748639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746928704719737E-2"/>
          <c:y val="0.13810112199056396"/>
          <c:w val="0.8732541235132053"/>
          <c:h val="0.75295855605066186"/>
        </c:manualLayout>
      </c:layout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Blad1!$B$1:$AC$1</c:f>
              <c:strCache>
                <c:ptCount val="28"/>
                <c:pt idx="0">
                  <c:v>4Q13</c:v>
                </c:pt>
                <c:pt idx="1">
                  <c:v>1Q14</c:v>
                </c:pt>
                <c:pt idx="2">
                  <c:v>2Q14</c:v>
                </c:pt>
                <c:pt idx="3">
                  <c:v>3Q14</c:v>
                </c:pt>
                <c:pt idx="4">
                  <c:v>4Q14</c:v>
                </c:pt>
                <c:pt idx="5">
                  <c:v>1Q15</c:v>
                </c:pt>
                <c:pt idx="6">
                  <c:v>2Q15</c:v>
                </c:pt>
                <c:pt idx="7">
                  <c:v>3Q15</c:v>
                </c:pt>
                <c:pt idx="8">
                  <c:v>4Q15</c:v>
                </c:pt>
                <c:pt idx="9">
                  <c:v>1Q16</c:v>
                </c:pt>
                <c:pt idx="10">
                  <c:v>2Q16</c:v>
                </c:pt>
                <c:pt idx="11">
                  <c:v>3Q16</c:v>
                </c:pt>
                <c:pt idx="12">
                  <c:v>4Q16</c:v>
                </c:pt>
                <c:pt idx="13">
                  <c:v>1Q17</c:v>
                </c:pt>
                <c:pt idx="14">
                  <c:v>2Q17</c:v>
                </c:pt>
                <c:pt idx="15">
                  <c:v>3Q17</c:v>
                </c:pt>
                <c:pt idx="16">
                  <c:v>4Q17</c:v>
                </c:pt>
                <c:pt idx="17">
                  <c:v>1Q18</c:v>
                </c:pt>
                <c:pt idx="18">
                  <c:v>2Q18</c:v>
                </c:pt>
                <c:pt idx="19">
                  <c:v>3Q18</c:v>
                </c:pt>
                <c:pt idx="20">
                  <c:v>4Q18</c:v>
                </c:pt>
                <c:pt idx="21">
                  <c:v>1Q19</c:v>
                </c:pt>
                <c:pt idx="22">
                  <c:v>2Q19</c:v>
                </c:pt>
                <c:pt idx="23">
                  <c:v>3Q19</c:v>
                </c:pt>
                <c:pt idx="24">
                  <c:v>4Q19</c:v>
                </c:pt>
                <c:pt idx="25">
                  <c:v>1Q20</c:v>
                </c:pt>
                <c:pt idx="26">
                  <c:v> 2Q20</c:v>
                </c:pt>
                <c:pt idx="27">
                  <c:v> 3Q30</c:v>
                </c:pt>
              </c:strCache>
            </c:strRef>
          </c:cat>
          <c:val>
            <c:numRef>
              <c:f>Blad1!$B$2:$AC$2</c:f>
              <c:numCache>
                <c:formatCode>0.0%</c:formatCode>
                <c:ptCount val="28"/>
                <c:pt idx="0">
                  <c:v>9.9228224917309819E-3</c:v>
                </c:pt>
                <c:pt idx="1">
                  <c:v>1.5675675675675675E-2</c:v>
                </c:pt>
                <c:pt idx="2">
                  <c:v>1.96476241324079E-2</c:v>
                </c:pt>
                <c:pt idx="3">
                  <c:v>3.4390444810543652E-2</c:v>
                </c:pt>
                <c:pt idx="4">
                  <c:v>3.2987551867219925E-2</c:v>
                </c:pt>
                <c:pt idx="5">
                  <c:v>3.7655240933929454E-2</c:v>
                </c:pt>
                <c:pt idx="6">
                  <c:v>4.0061633281972257E-2</c:v>
                </c:pt>
                <c:pt idx="7">
                  <c:v>4.0210447200300634E-2</c:v>
                </c:pt>
                <c:pt idx="8">
                  <c:v>4.2419251837019771E-2</c:v>
                </c:pt>
                <c:pt idx="9">
                  <c:v>4.2000000000000003E-2</c:v>
                </c:pt>
                <c:pt idx="10">
                  <c:v>4.5999999999999999E-2</c:v>
                </c:pt>
                <c:pt idx="11">
                  <c:v>4.9000000000000002E-2</c:v>
                </c:pt>
                <c:pt idx="12">
                  <c:v>5.5E-2</c:v>
                </c:pt>
                <c:pt idx="13">
                  <c:v>5.6000000000000001E-2</c:v>
                </c:pt>
                <c:pt idx="14">
                  <c:v>5.8000000000000003E-2</c:v>
                </c:pt>
                <c:pt idx="15">
                  <c:v>6.2799999999999995E-2</c:v>
                </c:pt>
                <c:pt idx="16">
                  <c:v>6.6000000000000003E-2</c:v>
                </c:pt>
                <c:pt idx="17">
                  <c:v>6.6100000000000006E-2</c:v>
                </c:pt>
                <c:pt idx="18">
                  <c:v>6.6400000000000001E-2</c:v>
                </c:pt>
                <c:pt idx="19">
                  <c:v>6.5299999999999997E-2</c:v>
                </c:pt>
                <c:pt idx="20">
                  <c:v>6.59E-2</c:v>
                </c:pt>
                <c:pt idx="21">
                  <c:v>6.8000000000000005E-2</c:v>
                </c:pt>
                <c:pt idx="22">
                  <c:v>6.9000000000000006E-2</c:v>
                </c:pt>
                <c:pt idx="23">
                  <c:v>7.0000000000000007E-2</c:v>
                </c:pt>
                <c:pt idx="24" formatCode="0.00%">
                  <c:v>7.0599999999999996E-2</c:v>
                </c:pt>
                <c:pt idx="25" formatCode="0.00%">
                  <c:v>7.1499999999999994E-2</c:v>
                </c:pt>
                <c:pt idx="26">
                  <c:v>7.4999999999999997E-2</c:v>
                </c:pt>
                <c:pt idx="27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A-456C-B9EE-0C7BC5936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886240"/>
        <c:axId val="1"/>
      </c:lineChart>
      <c:catAx>
        <c:axId val="15588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.0000000000000016E-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997" baseline="0"/>
            </a:pPr>
            <a:endParaRPr lang="sv-SE"/>
          </a:p>
        </c:txPr>
        <c:crossAx val="155886240"/>
        <c:crosses val="autoZero"/>
        <c:crossBetween val="between"/>
      </c:valAx>
      <c:spPr>
        <a:noFill/>
        <a:ln w="25326">
          <a:noFill/>
        </a:ln>
      </c:spPr>
    </c:plotArea>
    <c:plotVisOnly val="1"/>
    <c:dispBlanksAs val="gap"/>
    <c:showDLblsOverMax val="0"/>
  </c:chart>
  <c:spPr>
    <a:ln>
      <a:solidFill>
        <a:srgbClr val="050416"/>
      </a:solidFill>
    </a:ln>
  </c:spPr>
  <c:txPr>
    <a:bodyPr/>
    <a:lstStyle/>
    <a:p>
      <a:pPr>
        <a:defRPr sz="1795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0.90997</cdr:x>
      <cdr:y>0.17356</cdr:y>
    </cdr:from>
    <cdr:to>
      <cdr:x>1</cdr:x>
      <cdr:y>0.89744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29B56F4-0174-456C-A83F-7F0B3E21DB0B}"/>
            </a:ext>
          </a:extLst>
        </cdr:cNvPr>
        <cdr:cNvSpPr txBox="1"/>
      </cdr:nvSpPr>
      <cdr:spPr>
        <a:xfrm xmlns:a="http://schemas.openxmlformats.org/drawingml/2006/main">
          <a:off x="7701555" y="940935"/>
          <a:ext cx="762000" cy="392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400" b="1" dirty="0">
              <a:solidFill>
                <a:schemeClr val="tx1"/>
              </a:solidFill>
            </a:rPr>
            <a:t>  </a:t>
          </a:r>
          <a:r>
            <a:rPr lang="sv-SE" sz="1400" b="1" u="sng" dirty="0">
              <a:solidFill>
                <a:schemeClr val="tx1"/>
              </a:solidFill>
            </a:rPr>
            <a:t>2020</a:t>
          </a:r>
        </a:p>
        <a:p xmlns:a="http://schemas.openxmlformats.org/drawingml/2006/main">
          <a:r>
            <a:rPr lang="sv-SE" sz="1600" b="1" dirty="0">
              <a:solidFill>
                <a:schemeClr val="tx1"/>
              </a:solidFill>
            </a:rPr>
            <a:t>  </a:t>
          </a:r>
        </a:p>
        <a:p xmlns:a="http://schemas.openxmlformats.org/drawingml/2006/main">
          <a:r>
            <a:rPr lang="sv-SE" sz="1600" b="1" dirty="0">
              <a:solidFill>
                <a:schemeClr val="tx1"/>
              </a:solidFill>
            </a:rPr>
            <a:t>  64%</a:t>
          </a:r>
        </a:p>
        <a:p xmlns:a="http://schemas.openxmlformats.org/drawingml/2006/main">
          <a:endParaRPr lang="sv-SE" sz="1400" b="1" dirty="0">
            <a:solidFill>
              <a:schemeClr val="tx1"/>
            </a:solidFill>
          </a:endParaRPr>
        </a:p>
        <a:p xmlns:a="http://schemas.openxmlformats.org/drawingml/2006/main">
          <a:r>
            <a:rPr lang="sv-SE" sz="1600" b="1" dirty="0">
              <a:solidFill>
                <a:schemeClr val="tx1"/>
              </a:solidFill>
            </a:rPr>
            <a:t>  14%</a:t>
          </a:r>
        </a:p>
        <a:p xmlns:a="http://schemas.openxmlformats.org/drawingml/2006/main">
          <a:endParaRPr lang="sv-SE" sz="1400" b="1" dirty="0">
            <a:solidFill>
              <a:schemeClr val="tx1"/>
            </a:solidFill>
          </a:endParaRPr>
        </a:p>
        <a:p xmlns:a="http://schemas.openxmlformats.org/drawingml/2006/main">
          <a:r>
            <a:rPr lang="sv-SE" sz="1600" b="1" dirty="0">
              <a:solidFill>
                <a:schemeClr val="tx1"/>
              </a:solidFill>
            </a:rPr>
            <a:t>  14%</a:t>
          </a:r>
        </a:p>
        <a:p xmlns:a="http://schemas.openxmlformats.org/drawingml/2006/main">
          <a:endParaRPr lang="sv-SE" sz="1600" b="1" dirty="0">
            <a:solidFill>
              <a:schemeClr val="tx1"/>
            </a:solidFill>
          </a:endParaRPr>
        </a:p>
        <a:p xmlns:a="http://schemas.openxmlformats.org/drawingml/2006/main">
          <a:r>
            <a:rPr lang="sv-SE" sz="1600" b="1" dirty="0">
              <a:solidFill>
                <a:schemeClr val="tx1"/>
              </a:solidFill>
            </a:rPr>
            <a:t>   5%</a:t>
          </a:r>
        </a:p>
        <a:p xmlns:a="http://schemas.openxmlformats.org/drawingml/2006/main">
          <a:endParaRPr lang="sv-SE" sz="1600" b="1" dirty="0">
            <a:solidFill>
              <a:schemeClr val="tx1"/>
            </a:solidFill>
          </a:endParaRPr>
        </a:p>
        <a:p xmlns:a="http://schemas.openxmlformats.org/drawingml/2006/main">
          <a:r>
            <a:rPr lang="sv-SE" sz="1600" b="1" dirty="0">
              <a:solidFill>
                <a:schemeClr val="tx1"/>
              </a:solidFill>
            </a:rPr>
            <a:t>   3%</a:t>
          </a:r>
        </a:p>
        <a:p xmlns:a="http://schemas.openxmlformats.org/drawingml/2006/main">
          <a:endParaRPr lang="sv-SE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52" cy="495500"/>
          </a:xfrm>
          <a:prstGeom prst="rect">
            <a:avLst/>
          </a:prstGeom>
        </p:spPr>
        <p:txBody>
          <a:bodyPr vert="horz" lIns="97951" tIns="48975" rIns="97951" bIns="4897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672" y="0"/>
            <a:ext cx="2945452" cy="495500"/>
          </a:xfrm>
          <a:prstGeom prst="rect">
            <a:avLst/>
          </a:prstGeom>
        </p:spPr>
        <p:txBody>
          <a:bodyPr vert="horz" lIns="97951" tIns="48975" rIns="97951" bIns="48975" rtlCol="0"/>
          <a:lstStyle>
            <a:lvl1pPr algn="r">
              <a:defRPr sz="1300"/>
            </a:lvl1pPr>
          </a:lstStyle>
          <a:p>
            <a:fld id="{4A384A46-C6BE-411D-936B-7A52DB2067FF}" type="datetimeFigureOut">
              <a:rPr lang="sv-SE" smtClean="0"/>
              <a:t>2020-10-16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7163"/>
            <a:ext cx="2945452" cy="495500"/>
          </a:xfrm>
          <a:prstGeom prst="rect">
            <a:avLst/>
          </a:prstGeom>
        </p:spPr>
        <p:txBody>
          <a:bodyPr vert="horz" lIns="97951" tIns="48975" rIns="97951" bIns="4897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672" y="9377163"/>
            <a:ext cx="2945452" cy="495500"/>
          </a:xfrm>
          <a:prstGeom prst="rect">
            <a:avLst/>
          </a:prstGeom>
        </p:spPr>
        <p:txBody>
          <a:bodyPr vert="horz" lIns="97951" tIns="48975" rIns="97951" bIns="48975" rtlCol="0" anchor="b"/>
          <a:lstStyle>
            <a:lvl1pPr algn="r">
              <a:defRPr sz="1300"/>
            </a:lvl1pPr>
          </a:lstStyle>
          <a:p>
            <a:fld id="{7ED60652-6DD1-4C6D-9E50-7FFD9690FB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740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9077" tIns="49539" rIns="99077" bIns="4953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347"/>
          </a:xfrm>
          <a:prstGeom prst="rect">
            <a:avLst/>
          </a:prstGeom>
        </p:spPr>
        <p:txBody>
          <a:bodyPr vert="horz" lIns="99077" tIns="49539" rIns="99077" bIns="49539" rtlCol="0"/>
          <a:lstStyle>
            <a:lvl1pPr algn="r">
              <a:defRPr sz="1300"/>
            </a:lvl1pPr>
          </a:lstStyle>
          <a:p>
            <a:fld id="{C5B2525B-22D2-44EA-B879-3CA60F6C29D1}" type="datetimeFigureOut">
              <a:rPr lang="sv-SE" smtClean="0"/>
              <a:t>2020-10-16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7" tIns="49539" rIns="99077" bIns="4953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2"/>
          </a:xfrm>
          <a:prstGeom prst="rect">
            <a:avLst/>
          </a:prstGeom>
        </p:spPr>
        <p:txBody>
          <a:bodyPr vert="horz" lIns="99077" tIns="49539" rIns="99077" bIns="49539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6"/>
          </a:xfrm>
          <a:prstGeom prst="rect">
            <a:avLst/>
          </a:prstGeom>
        </p:spPr>
        <p:txBody>
          <a:bodyPr vert="horz" lIns="99077" tIns="49539" rIns="99077" bIns="4953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6"/>
          </a:xfrm>
          <a:prstGeom prst="rect">
            <a:avLst/>
          </a:prstGeom>
        </p:spPr>
        <p:txBody>
          <a:bodyPr vert="horz" lIns="99077" tIns="49539" rIns="99077" bIns="49539" rtlCol="0" anchor="b"/>
          <a:lstStyle>
            <a:lvl1pPr algn="r">
              <a:defRPr sz="1300"/>
            </a:lvl1pPr>
          </a:lstStyle>
          <a:p>
            <a:fld id="{B722F4FA-41E6-4ED1-A4B1-2521C24AD0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23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F4FA-41E6-4ED1-A4B1-2521C24AD03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0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F4FA-41E6-4ED1-A4B1-2521C24AD03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91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F4FA-41E6-4ED1-A4B1-2521C24AD03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39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2F9A-6A11-40D6-A6F7-EF8FF99E3F47}" type="datetime1">
              <a:rPr lang="sv-SE" smtClean="0"/>
              <a:t>2020-10-16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9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A584-C4FF-431C-834E-810F1C4A77DE}" type="datetime1">
              <a:rPr lang="sv-SE" smtClean="0"/>
              <a:t>2020-10-16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2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08E-413B-422C-8414-82C5D3D8AB04}" type="datetime1">
              <a:rPr lang="sv-SE" smtClean="0"/>
              <a:t>2020-10-16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6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312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21303"/>
            <a:ext cx="10515600" cy="465566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A362-A1C2-45A7-9FE8-6110A019BFBD}" type="datetime1">
              <a:rPr lang="sv-SE" smtClean="0"/>
              <a:t>2020-10-16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21">
            <a:extLst>
              <a:ext uri="{FF2B5EF4-FFF2-40B4-BE49-F238E27FC236}">
                <a16:creationId xmlns:a16="http://schemas.microsoft.com/office/drawing/2014/main" id="{9864586F-B72E-4713-BF69-A516ED265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1"/>
          <a:stretch/>
        </p:blipFill>
        <p:spPr>
          <a:xfrm>
            <a:off x="10390331" y="6143725"/>
            <a:ext cx="1527349" cy="2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7FE0-5341-4B2C-976C-C08D1865AE1B}" type="datetime1">
              <a:rPr lang="sv-SE" smtClean="0"/>
              <a:t>2020-10-16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56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944C-C40F-40E0-9F8A-9CCDFE8A11CD}" type="datetime1">
              <a:rPr lang="sv-SE" smtClean="0"/>
              <a:t>2020-10-16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8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4C27-11FC-4ED8-BE64-ABD2A5EE8C74}" type="datetime1">
              <a:rPr lang="sv-SE" smtClean="0"/>
              <a:t>2020-10-16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6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3D-C92D-4768-A429-E22F66AE76F1}" type="datetime1">
              <a:rPr lang="sv-SE" smtClean="0"/>
              <a:t>2020-10-16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7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D19A-92B1-4D5B-B83A-3E122B5D167E}" type="datetime1">
              <a:rPr lang="sv-SE" smtClean="0"/>
              <a:t>2020-10-16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10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E788-C7E9-4FB4-B9B8-C640FB030A9B}" type="datetime1">
              <a:rPr lang="sv-SE" smtClean="0"/>
              <a:t>2020-10-16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3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5ED6-39E2-4C20-BF29-9F1D06BFE257}" type="datetime1">
              <a:rPr lang="sv-SE" smtClean="0"/>
              <a:t>2020-10-16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63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87BE-2F0E-40EC-BCAF-A343EB7D64D4}" type="datetime1">
              <a:rPr lang="sv-SE" smtClean="0"/>
              <a:t>2020-10-16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A43B-6167-42EB-82A4-703D22047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5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07"/>
            <a:ext cx="12192000" cy="5486400"/>
          </a:xfrm>
          <a:prstGeom prst="rect">
            <a:avLst/>
          </a:prstGeom>
        </p:spPr>
      </p:pic>
      <p:cxnSp>
        <p:nvCxnSpPr>
          <p:cNvPr id="4" name="Rak koppling 3"/>
          <p:cNvCxnSpPr/>
          <p:nvPr/>
        </p:nvCxnSpPr>
        <p:spPr>
          <a:xfrm>
            <a:off x="9926575" y="5862650"/>
            <a:ext cx="0" cy="7518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1764084" y="12302372"/>
            <a:ext cx="631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5684" y="5734408"/>
            <a:ext cx="6930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sv-S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NOTE AB (</a:t>
            </a:r>
            <a:r>
              <a:rPr lang="en-US" altLang="sv-SE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</a:t>
            </a:r>
            <a:r>
              <a:rPr lang="en-US" altLang="sv-S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Q3 presentation 2020-10-19</a:t>
            </a:r>
            <a:endParaRPr kumimoji="0" lang="en-US" altLang="sv-SE" sz="2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9941" y="6060621"/>
            <a:ext cx="1527349" cy="4122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3F42D-1EE6-419E-8FEE-93E31C4C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1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19084-64FD-4F6E-8D4D-43B83FFB13D6}"/>
              </a:ext>
            </a:extLst>
          </p:cNvPr>
          <p:cNvSpPr txBox="1"/>
          <p:nvPr/>
        </p:nvSpPr>
        <p:spPr>
          <a:xfrm>
            <a:off x="3143892" y="590549"/>
            <a:ext cx="6996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0" dirty="0">
                <a:solidFill>
                  <a:schemeClr val="bg1"/>
                </a:solidFill>
              </a:rPr>
              <a:t>Q3, 2020</a:t>
            </a:r>
          </a:p>
        </p:txBody>
      </p:sp>
    </p:spTree>
    <p:extLst>
      <p:ext uri="{BB962C8B-B14F-4D97-AF65-F5344CB8AC3E}">
        <p14:creationId xmlns:p14="http://schemas.microsoft.com/office/powerpoint/2010/main" val="27704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cxnSp>
        <p:nvCxnSpPr>
          <p:cNvPr id="4" name="Rak koppling 3"/>
          <p:cNvCxnSpPr/>
          <p:nvPr/>
        </p:nvCxnSpPr>
        <p:spPr>
          <a:xfrm>
            <a:off x="9926575" y="5862650"/>
            <a:ext cx="0" cy="7518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1764084" y="12302372"/>
            <a:ext cx="631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9941" y="6060621"/>
            <a:ext cx="1527349" cy="4122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3F42D-1EE6-419E-8FEE-93E31C4C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19084-64FD-4F6E-8D4D-43B83FFB13D6}"/>
              </a:ext>
            </a:extLst>
          </p:cNvPr>
          <p:cNvSpPr txBox="1"/>
          <p:nvPr/>
        </p:nvSpPr>
        <p:spPr>
          <a:xfrm>
            <a:off x="3195131" y="1718014"/>
            <a:ext cx="5748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Thank you</a:t>
            </a:r>
            <a:r>
              <a:rPr lang="sv-SE" sz="9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150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7FB-80B3-4B27-8BCE-A88C542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2" y="-2742"/>
            <a:ext cx="10829818" cy="816312"/>
          </a:xfrm>
        </p:spPr>
        <p:txBody>
          <a:bodyPr>
            <a:normAutofit/>
          </a:bodyPr>
          <a:lstStyle/>
          <a:p>
            <a:r>
              <a:rPr lang="en-US" sz="2800" b="1" dirty="0"/>
              <a:t>Strong progress for NOTE YTD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2300-CCD0-4A36-9C50-B0E0658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2</a:t>
            </a:fld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EEA83-E5FA-41EB-8177-E34E80F167B0}"/>
              </a:ext>
            </a:extLst>
          </p:cNvPr>
          <p:cNvSpPr txBox="1"/>
          <p:nvPr/>
        </p:nvSpPr>
        <p:spPr>
          <a:xfrm>
            <a:off x="862517" y="937880"/>
            <a:ext cx="5884512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Sales +10% to 1 408 (1 277) MSEK.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Operating Profit +25% to 111 (89) MSEK. 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OP-margin +0.9%-points to 7.9% (7.0%). 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Profit after financial items +25% to 103 (83) MSEK.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Profit after tax +27% to 84 (66) MSEK, or SEK 2.99 (2.37) per share.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Cash flow after capex +128 (-21) MSEK, or SEK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+4.51 (-0.75) per share.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2EAB1-9FB1-403A-9596-4982516C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860" y="0"/>
            <a:ext cx="493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7FB-80B3-4B27-8BCE-A88C542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-2742"/>
            <a:ext cx="12076590" cy="816312"/>
          </a:xfrm>
        </p:spPr>
        <p:txBody>
          <a:bodyPr>
            <a:noAutofit/>
          </a:bodyPr>
          <a:lstStyle/>
          <a:p>
            <a:r>
              <a:rPr lang="en-US" sz="2600" b="1" dirty="0"/>
              <a:t>Q3 – Positive profit performance despite lower tempo across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2300-CCD0-4A36-9C50-B0E0658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3</a:t>
            </a:fld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B54EE-7E75-4D8B-91BF-925118DCD80F}"/>
              </a:ext>
            </a:extLst>
          </p:cNvPr>
          <p:cNvSpPr txBox="1"/>
          <p:nvPr/>
        </p:nvSpPr>
        <p:spPr>
          <a:xfrm>
            <a:off x="4509857" y="1187161"/>
            <a:ext cx="7785716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Sales 433 (434) MSEK, currency adjusted organic growth +3%.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Order backlog up ~10% vs 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Operating Profit +14% to 36 (32) MSEK.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OP-margin +1.0%-points to 8.3% (7.3%).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Profit after financial items +15% to 33 (30) MSEK.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Profit after tax +27% to 28 (22) MSEK, or SEK 0.98 (0.81) per share.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Cash flow after capex +1 (+1) MSEK, or SEK +0.04 (+0.04) per share.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Equity ratio 45% (39%).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78C03-7FB4-47B2-A292-11F47F26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" y="1200956"/>
            <a:ext cx="4319197" cy="42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DBAC-53C9-44E8-92E2-6E79B695B27F}"/>
              </a:ext>
            </a:extLst>
          </p:cNvPr>
          <p:cNvSpPr/>
          <p:nvPr/>
        </p:nvSpPr>
        <p:spPr>
          <a:xfrm>
            <a:off x="1" y="1156574"/>
            <a:ext cx="6939176" cy="504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924" y="655712"/>
            <a:ext cx="8049905" cy="5404549"/>
          </a:xfrm>
          <a:prstGeom prst="rect">
            <a:avLst/>
          </a:prstGeom>
        </p:spPr>
      </p:pic>
      <p:cxnSp>
        <p:nvCxnSpPr>
          <p:cNvPr id="60" name="Rak koppling 59"/>
          <p:cNvCxnSpPr/>
          <p:nvPr/>
        </p:nvCxnSpPr>
        <p:spPr>
          <a:xfrm flipH="1" flipV="1">
            <a:off x="8253037" y="2557849"/>
            <a:ext cx="131418" cy="50490"/>
          </a:xfrm>
          <a:prstGeom prst="line">
            <a:avLst/>
          </a:prstGeom>
          <a:ln w="952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ruta 79"/>
          <p:cNvSpPr txBox="1"/>
          <p:nvPr/>
        </p:nvSpPr>
        <p:spPr>
          <a:xfrm>
            <a:off x="326112" y="2502995"/>
            <a:ext cx="3856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9266555" y="5572966"/>
            <a:ext cx="3267298" cy="446834"/>
            <a:chOff x="272289" y="1517145"/>
            <a:chExt cx="3204559" cy="399021"/>
          </a:xfrm>
        </p:grpSpPr>
        <p:pic>
          <p:nvPicPr>
            <p:cNvPr id="83" name="Bildobjekt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289" y="1517145"/>
              <a:ext cx="410293" cy="399021"/>
            </a:xfrm>
            <a:prstGeom prst="rect">
              <a:avLst/>
            </a:prstGeom>
          </p:spPr>
        </p:pic>
        <p:sp>
          <p:nvSpPr>
            <p:cNvPr id="85" name="Rektangel 84"/>
            <p:cNvSpPr/>
            <p:nvPr/>
          </p:nvSpPr>
          <p:spPr>
            <a:xfrm>
              <a:off x="509082" y="1578157"/>
              <a:ext cx="2967766" cy="247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NOTE MANUFACTURING UNIT</a:t>
              </a:r>
            </a:p>
          </p:txBody>
        </p:sp>
      </p:grpSp>
      <p:sp>
        <p:nvSpPr>
          <p:cNvPr id="53" name="textruta 52"/>
          <p:cNvSpPr txBox="1"/>
          <p:nvPr/>
        </p:nvSpPr>
        <p:spPr>
          <a:xfrm>
            <a:off x="539342" y="51668"/>
            <a:ext cx="1159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Western Europe Operating Margin 9.7%, Rest-of-World 4.7%</a:t>
            </a:r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5" t="47437" r="47119" b="33832"/>
          <a:stretch/>
        </p:blipFill>
        <p:spPr>
          <a:xfrm>
            <a:off x="8152184" y="2519585"/>
            <a:ext cx="309158" cy="300664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2939" y="2694698"/>
            <a:ext cx="309158" cy="300664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706" y="2419196"/>
            <a:ext cx="309158" cy="300664"/>
          </a:xfrm>
          <a:prstGeom prst="rect">
            <a:avLst/>
          </a:prstGeom>
        </p:spPr>
      </p:pic>
      <p:pic>
        <p:nvPicPr>
          <p:cNvPr id="51" name="Bildobjekt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325" y="2804894"/>
            <a:ext cx="271812" cy="300664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905" y="3622828"/>
            <a:ext cx="309158" cy="300664"/>
          </a:xfrm>
          <a:prstGeom prst="rect">
            <a:avLst/>
          </a:prstGeom>
        </p:spPr>
      </p:pic>
      <p:pic>
        <p:nvPicPr>
          <p:cNvPr id="55" name="Bildobjekt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4561" y="2674246"/>
            <a:ext cx="309158" cy="300664"/>
          </a:xfrm>
          <a:prstGeom prst="rect">
            <a:avLst/>
          </a:prstGeom>
        </p:spPr>
      </p:pic>
      <p:pic>
        <p:nvPicPr>
          <p:cNvPr id="58" name="Bildobjekt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529" y="2438839"/>
            <a:ext cx="309158" cy="3006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A826-A25A-4199-88E5-2EE24D45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719" y="6400738"/>
            <a:ext cx="2743200" cy="365125"/>
          </a:xfrm>
        </p:spPr>
        <p:txBody>
          <a:bodyPr/>
          <a:lstStyle/>
          <a:p>
            <a:fld id="{C269A43B-6167-42EB-82A4-703D220479C3}" type="slidenum">
              <a:rPr lang="sv-SE" smtClean="0"/>
              <a:t>4</a:t>
            </a:fld>
            <a:endParaRPr lang="sv-SE"/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E238300A-B611-4CB6-BE15-231A9ADF5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5921" y="2804894"/>
            <a:ext cx="309158" cy="300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7F6FB-02D1-476B-8496-D99236AAAF2B}"/>
              </a:ext>
            </a:extLst>
          </p:cNvPr>
          <p:cNvSpPr txBox="1"/>
          <p:nvPr/>
        </p:nvSpPr>
        <p:spPr>
          <a:xfrm>
            <a:off x="196509" y="1708761"/>
            <a:ext cx="654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D2FEA-7453-4060-AFAB-D9BC1B568F60}"/>
              </a:ext>
            </a:extLst>
          </p:cNvPr>
          <p:cNvSpPr txBox="1"/>
          <p:nvPr/>
        </p:nvSpPr>
        <p:spPr>
          <a:xfrm>
            <a:off x="479395" y="5948044"/>
            <a:ext cx="812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Western Europe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– sites in Sweden, Finland, and UK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Rest-of-World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– sites in Estonia and China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53A92-9EAD-4F46-9062-489F5D2DB187}"/>
              </a:ext>
            </a:extLst>
          </p:cNvPr>
          <p:cNvSpPr txBox="1"/>
          <p:nvPr/>
        </p:nvSpPr>
        <p:spPr>
          <a:xfrm>
            <a:off x="7910625" y="22904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Sweden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47FB8-5870-440B-9F11-D2375B64FC34}"/>
              </a:ext>
            </a:extLst>
          </p:cNvPr>
          <p:cNvSpPr txBox="1"/>
          <p:nvPr/>
        </p:nvSpPr>
        <p:spPr>
          <a:xfrm>
            <a:off x="8462522" y="2460594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Finland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DDDCD7-C878-424F-9196-06170EAABCC1}"/>
              </a:ext>
            </a:extLst>
          </p:cNvPr>
          <p:cNvSpPr txBox="1"/>
          <p:nvPr/>
        </p:nvSpPr>
        <p:spPr>
          <a:xfrm>
            <a:off x="8401854" y="2763914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Estonia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FC29C-9747-48EF-8CD9-08753708E579}"/>
              </a:ext>
            </a:extLst>
          </p:cNvPr>
          <p:cNvSpPr txBox="1"/>
          <p:nvPr/>
        </p:nvSpPr>
        <p:spPr>
          <a:xfrm>
            <a:off x="7675362" y="2685490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UK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ACE5BB-70EE-4111-8D50-2B3E20448FA2}"/>
              </a:ext>
            </a:extLst>
          </p:cNvPr>
          <p:cNvSpPr txBox="1"/>
          <p:nvPr/>
        </p:nvSpPr>
        <p:spPr>
          <a:xfrm>
            <a:off x="10038306" y="3485967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China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0329F7-4AA8-4C8A-AF21-E9E94340F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10" y="874409"/>
            <a:ext cx="7148565" cy="4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3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7FB-80B3-4B27-8BCE-A88C542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-2742"/>
            <a:ext cx="11488444" cy="816312"/>
          </a:xfrm>
        </p:spPr>
        <p:txBody>
          <a:bodyPr>
            <a:noAutofit/>
          </a:bodyPr>
          <a:lstStyle/>
          <a:p>
            <a:r>
              <a:rPr lang="en-US" sz="2800" b="1" dirty="0"/>
              <a:t>Strong sales growth in </a:t>
            </a:r>
            <a:r>
              <a:rPr lang="en-US" sz="2800" b="1" dirty="0" err="1"/>
              <a:t>Medtech</a:t>
            </a:r>
            <a:r>
              <a:rPr lang="en-US" sz="2800" b="1" dirty="0"/>
              <a:t> and Industrial segments (MSEK)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269F19-F4B7-444B-A827-6177838EC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48117"/>
              </p:ext>
            </p:extLst>
          </p:nvPr>
        </p:nvGraphicFramePr>
        <p:xfrm>
          <a:off x="3728445" y="783090"/>
          <a:ext cx="8463555" cy="54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2300-CCD0-4A36-9C50-B0E0658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36649FE-9157-4096-A3F2-5092E70F2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966659"/>
              </p:ext>
            </p:extLst>
          </p:nvPr>
        </p:nvGraphicFramePr>
        <p:xfrm>
          <a:off x="580239" y="1135892"/>
          <a:ext cx="5288736" cy="458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041A51-FF8F-4103-824A-41C81A5B6DF6}"/>
              </a:ext>
            </a:extLst>
          </p:cNvPr>
          <p:cNvSpPr txBox="1"/>
          <p:nvPr/>
        </p:nvSpPr>
        <p:spPr>
          <a:xfrm>
            <a:off x="2334270" y="1028349"/>
            <a:ext cx="80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</a:rPr>
              <a:t>Jan-Sep 2019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sv-SE" b="1" u="sng" dirty="0">
                <a:latin typeface="Arial" panose="020B0604020202020204" pitchFamily="34" charset="0"/>
                <a:cs typeface="Arial" panose="020B0604020202020204" pitchFamily="34" charset="0"/>
              </a:rPr>
              <a:t>Jan-Sep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85C1D-C52C-46BD-B64E-543573874A9E}"/>
              </a:ext>
            </a:extLst>
          </p:cNvPr>
          <p:cNvSpPr txBox="1"/>
          <p:nvPr/>
        </p:nvSpPr>
        <p:spPr>
          <a:xfrm>
            <a:off x="838200" y="5868965"/>
            <a:ext cx="861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Industrial segment (growth +12%) still largest. Communication (-12%), </a:t>
            </a:r>
            <a:r>
              <a:rPr lang="en-US" sz="2000" dirty="0" err="1"/>
              <a:t>Medtech</a:t>
            </a:r>
            <a:r>
              <a:rPr lang="en-US" sz="2000" dirty="0"/>
              <a:t> (+64%), </a:t>
            </a:r>
            <a:r>
              <a:rPr lang="en-US" sz="2000" dirty="0" err="1"/>
              <a:t>Defence</a:t>
            </a:r>
            <a:r>
              <a:rPr lang="en-US" sz="2000" dirty="0"/>
              <a:t> (-25%) and High-end consumer (+19%)</a:t>
            </a:r>
          </a:p>
        </p:txBody>
      </p:sp>
    </p:spTree>
    <p:extLst>
      <p:ext uri="{BB962C8B-B14F-4D97-AF65-F5344CB8AC3E}">
        <p14:creationId xmlns:p14="http://schemas.microsoft.com/office/powerpoint/2010/main" val="26251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7FB-80B3-4B27-8BCE-A88C542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14" y="-2742"/>
            <a:ext cx="10821186" cy="816312"/>
          </a:xfrm>
        </p:spPr>
        <p:txBody>
          <a:bodyPr>
            <a:normAutofit/>
          </a:bodyPr>
          <a:lstStyle/>
          <a:p>
            <a:r>
              <a:rPr lang="en-US" sz="2800" b="1" dirty="0"/>
              <a:t>Operational highlights Jan-Sep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2300-CCD0-4A36-9C50-B0E0658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6</a:t>
            </a:fld>
            <a:endParaRPr lang="sv-SE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36649FE-9157-4096-A3F2-5092E70F2551}"/>
              </a:ext>
            </a:extLst>
          </p:cNvPr>
          <p:cNvGraphicFramePr>
            <a:graphicFrameLocks/>
          </p:cNvGraphicFramePr>
          <p:nvPr/>
        </p:nvGraphicFramePr>
        <p:xfrm>
          <a:off x="532614" y="1186004"/>
          <a:ext cx="5288736" cy="458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AEEA83-E5FA-41EB-8177-E34E80F167B0}"/>
              </a:ext>
            </a:extLst>
          </p:cNvPr>
          <p:cNvSpPr txBox="1"/>
          <p:nvPr/>
        </p:nvSpPr>
        <p:spPr>
          <a:xfrm>
            <a:off x="443884" y="958777"/>
            <a:ext cx="9243582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Quality and delivery performance, possibly “best-in-class”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Record high wins within existing customer base and with new customers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Biggest-ever wins secured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Med-tech win, now in serial production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Industrial win, currently in NPI phase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Strong organic growth in several relatively new co-operations, including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Plejd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Charge-Amps, Maven Wireless,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Hövding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DeLaval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Overall continued robust progress in Sweden, Finland and Estonia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Extensive closures across the UK economy limiting our overall growth in Western Europe to 16%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Global trade tariffs and covid-19 restrictions reducing output in China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Estimated covid-19 sales impact YTD in UK/China appr. 50-100 MSEK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2883C-B553-48CC-B2DF-8CF2AEF1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883" y="711504"/>
            <a:ext cx="2494542" cy="26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5614F-0115-4D70-8C26-177C4D9D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301" y="3329126"/>
            <a:ext cx="2494542" cy="24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7FB-80B3-4B27-8BCE-A88C542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222"/>
            <a:ext cx="10515600" cy="816312"/>
          </a:xfrm>
        </p:spPr>
        <p:txBody>
          <a:bodyPr>
            <a:normAutofit/>
          </a:bodyPr>
          <a:lstStyle/>
          <a:p>
            <a:r>
              <a:rPr lang="en-US" sz="2800" b="1" dirty="0"/>
              <a:t>Operational highlights Jan-Sep 2020,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2300-CCD0-4A36-9C50-B0E0658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7</a:t>
            </a:fld>
            <a:endParaRPr lang="sv-SE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36649FE-9157-4096-A3F2-5092E70F2551}"/>
              </a:ext>
            </a:extLst>
          </p:cNvPr>
          <p:cNvGraphicFramePr>
            <a:graphicFrameLocks/>
          </p:cNvGraphicFramePr>
          <p:nvPr/>
        </p:nvGraphicFramePr>
        <p:xfrm>
          <a:off x="532614" y="1186004"/>
          <a:ext cx="5288736" cy="458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AEEA83-E5FA-41EB-8177-E34E80F167B0}"/>
              </a:ext>
            </a:extLst>
          </p:cNvPr>
          <p:cNvSpPr txBox="1"/>
          <p:nvPr/>
        </p:nvSpPr>
        <p:spPr>
          <a:xfrm>
            <a:off x="752238" y="958777"/>
            <a:ext cx="9155241" cy="31393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Capex level to support further growth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Clean room capacity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Norrtelje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doubled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Significant expansion (~50%)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Torsby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capacity in 2021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Return on Operating Capital – ROOC ~21% – and above financial target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Cash flow last 12 months 224 MSEK, or 7,89 SEK/share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Strong balance sheet – Equity ratio 45%, record high liquidity, low net debt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4D6AC-1B77-4A54-89A8-F5B7E7A4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240" y="944475"/>
            <a:ext cx="2392548" cy="48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A7FB-80B3-4B27-8BCE-A88C542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42"/>
            <a:ext cx="10515600" cy="816312"/>
          </a:xfrm>
        </p:spPr>
        <p:txBody>
          <a:bodyPr>
            <a:normAutofit/>
          </a:bodyPr>
          <a:lstStyle/>
          <a:p>
            <a:r>
              <a:rPr lang="en-US" sz="2800" b="1" dirty="0"/>
              <a:t>Q4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2300-CCD0-4A36-9C50-B0E0658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EEA83-E5FA-41EB-8177-E34E80F167B0}"/>
              </a:ext>
            </a:extLst>
          </p:cNvPr>
          <p:cNvSpPr txBox="1"/>
          <p:nvPr/>
        </p:nvSpPr>
        <p:spPr>
          <a:xfrm>
            <a:off x="683583" y="937880"/>
            <a:ext cx="8039178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plants in Europe and Asia in operational mode (covid-19)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Still limited capacity in the UK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Positive trend of winning new customers and projects expected to continue – currently strong operational momentum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projects still in ramp-up phase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Joint development and start-up projects being delayed in current market situation – covid-19 restrictions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in Q3, further inventory adjustments from customers likely to impact short term sales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Going forward, good potential to increase market shares and to continue the positive growth and earnings trend (EBIT/EBIT%)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Strong financial position – high emphasis on exploring new attractive growth opportunities in turbulent market situation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CF682-0BA2-431A-994D-DA198C95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880651"/>
            <a:ext cx="2846940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8338" y="65089"/>
            <a:ext cx="8583612" cy="5048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Profitability improvement through sales growth and cost efficiency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87487"/>
              </p:ext>
            </p:extLst>
          </p:nvPr>
        </p:nvGraphicFramePr>
        <p:xfrm>
          <a:off x="1409700" y="808157"/>
          <a:ext cx="4686300" cy="372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Platshållare för innehåll 3"/>
          <p:cNvGraphicFramePr>
            <a:graphicFrameLocks/>
          </p:cNvGraphicFramePr>
          <p:nvPr/>
        </p:nvGraphicFramePr>
        <p:xfrm>
          <a:off x="6168008" y="808158"/>
          <a:ext cx="4614292" cy="372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299788" y="4742474"/>
            <a:ext cx="4408553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growth since Q4, 2013. CAGR &gt;12%</a:t>
            </a:r>
          </a:p>
          <a:p>
            <a:pPr marL="177800" indent="-177800"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2019: 1 760 MSEK. Growth 28%, whereof organic 17% </a:t>
            </a:r>
          </a:p>
          <a:p>
            <a:pPr marL="177800" indent="-177800"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YTD 2020: 1 408 MSEK. Organic growth 10%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124294" y="4769115"/>
            <a:ext cx="4321175" cy="1715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Margin strengthening since 2013. </a:t>
            </a:r>
          </a:p>
          <a:p>
            <a:pPr marL="177800" indent="-177800"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Margin 2019: 7.1%, +0.5%-points </a:t>
            </a:r>
          </a:p>
          <a:p>
            <a:pPr marL="177800" indent="-177800"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Margin YTD 2020: 7.9%, +0.9%-points</a:t>
            </a:r>
          </a:p>
          <a:p>
            <a:pPr lvl="1">
              <a:spcAft>
                <a:spcPts val="700"/>
              </a:spcAft>
              <a:defRPr/>
            </a:pPr>
            <a:b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textruta 7"/>
          <p:cNvSpPr txBox="1">
            <a:spLocks noChangeArrowheads="1"/>
          </p:cNvSpPr>
          <p:nvPr/>
        </p:nvSpPr>
        <p:spPr bwMode="auto">
          <a:xfrm>
            <a:off x="7680325" y="52070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sv-SE" altLang="sv-SE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133175" y="6081846"/>
            <a:ext cx="3800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OP (EBIT) adjusted -16 MSEK for non-recurring profit</a:t>
            </a:r>
            <a:br>
              <a:rPr lang="en-US" sz="11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 Q1, 2017, and +7 MSEK for EO cost in Q3, 2018 </a:t>
            </a:r>
          </a:p>
        </p:txBody>
      </p:sp>
      <p:sp>
        <p:nvSpPr>
          <p:cNvPr id="10" name="Platshållare för bildnummer 6"/>
          <p:cNvSpPr txBox="1">
            <a:spLocks/>
          </p:cNvSpPr>
          <p:nvPr/>
        </p:nvSpPr>
        <p:spPr bwMode="auto">
          <a:xfrm>
            <a:off x="5391150" y="642452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346ED2F-D8D3-452F-8742-17BCF283B9C9}" type="slidenum">
              <a:rPr lang="sv-SE">
                <a:solidFill>
                  <a:schemeClr val="bg1"/>
                </a:solidFill>
                <a:latin typeface="Calibri" pitchFamily="34" charset="0"/>
              </a:rPr>
              <a:pPr algn="ctr"/>
              <a:t>9</a:t>
            </a:fld>
            <a:endParaRPr lang="sv-S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BDF9B42-DD2E-493C-AFED-A009E4DF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520" y="81365"/>
            <a:ext cx="10099040" cy="557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NOTE – Growing with increased profitability since 2014…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5D5CA-CAB7-48EF-AAA2-353FB87B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A43B-6167-42EB-82A4-703D220479C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0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D2660B8684B4F970A24E17E371E19" ma:contentTypeVersion="5" ma:contentTypeDescription="Create a new document." ma:contentTypeScope="" ma:versionID="d311b2e6a1ff617cf985f30b3f1eab4a">
  <xsd:schema xmlns:xsd="http://www.w3.org/2001/XMLSchema" xmlns:xs="http://www.w3.org/2001/XMLSchema" xmlns:p="http://schemas.microsoft.com/office/2006/metadata/properties" xmlns:ns2="00eb1cfc-4640-4f52-9f81-72bba5689a3e" xmlns:ns3="714e8f13-2f49-4aa9-9ef2-8b83b12972f0" targetNamespace="http://schemas.microsoft.com/office/2006/metadata/properties" ma:root="true" ma:fieldsID="b81e4d6c7f8d3c27aa91e69eddcc152d" ns2:_="" ns3:_="">
    <xsd:import namespace="00eb1cfc-4640-4f52-9f81-72bba5689a3e"/>
    <xsd:import namespace="714e8f13-2f49-4aa9-9ef2-8b83b12972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b1cfc-4640-4f52-9f81-72bba5689a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e8f13-2f49-4aa9-9ef2-8b83b1297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AE7E9B-7F99-47D0-80C2-4970B46EC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b1cfc-4640-4f52-9f81-72bba5689a3e"/>
    <ds:schemaRef ds:uri="714e8f13-2f49-4aa9-9ef2-8b83b1297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919C3-869C-4B1F-B8B9-B686C2B684D1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0eb1cfc-4640-4f52-9f81-72bba5689a3e"/>
    <ds:schemaRef ds:uri="http://schemas.microsoft.com/office/2006/metadata/properties"/>
    <ds:schemaRef ds:uri="714e8f13-2f49-4aa9-9ef2-8b83b12972f0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1EF6C3-AF6A-4253-B75A-1FF7F46868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21569</TotalTime>
  <Words>770</Words>
  <Application>Microsoft Office PowerPoint</Application>
  <PresentationFormat>Widescreen</PresentationFormat>
  <Paragraphs>120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Office-tema</vt:lpstr>
      <vt:lpstr>PowerPoint Presentation</vt:lpstr>
      <vt:lpstr>Strong progress for NOTE YTD 2020</vt:lpstr>
      <vt:lpstr>Q3 – Positive profit performance despite lower tempo across industry</vt:lpstr>
      <vt:lpstr>PowerPoint Presentation</vt:lpstr>
      <vt:lpstr>Strong sales growth in Medtech and Industrial segments (MSEK)</vt:lpstr>
      <vt:lpstr>Operational highlights Jan-Sep 2020</vt:lpstr>
      <vt:lpstr>Operational highlights Jan-Sep 2020, cont’d</vt:lpstr>
      <vt:lpstr>Q4 expectations</vt:lpstr>
      <vt:lpstr>Profitability improvement through sales growth and cost efficiency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Rehnmark Mikaela</dc:creator>
  <cp:lastModifiedBy>Henrik Nygren</cp:lastModifiedBy>
  <cp:revision>663</cp:revision>
  <cp:lastPrinted>2020-10-15T06:49:28Z</cp:lastPrinted>
  <dcterms:created xsi:type="dcterms:W3CDTF">2017-01-20T11:28:58Z</dcterms:created>
  <dcterms:modified xsi:type="dcterms:W3CDTF">2020-10-16T11:33:29Z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0x010100B3ED2660B8684B4F970A24E17E371E19</vt:lpwstr>
  </property>
</Properties>
</file>